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12"/>
  </p:notesMasterIdLst>
  <p:handoutMasterIdLst>
    <p:handoutMasterId r:id="rId13"/>
  </p:handoutMasterIdLst>
  <p:sldIdLst>
    <p:sldId id="312" r:id="rId2"/>
    <p:sldId id="311" r:id="rId3"/>
    <p:sldId id="301" r:id="rId4"/>
    <p:sldId id="326" r:id="rId5"/>
    <p:sldId id="328" r:id="rId6"/>
    <p:sldId id="307" r:id="rId7"/>
    <p:sldId id="325" r:id="rId8"/>
    <p:sldId id="330" r:id="rId9"/>
    <p:sldId id="329" r:id="rId10"/>
    <p:sldId id="32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D1D"/>
    <a:srgbClr val="7DE2F3"/>
    <a:srgbClr val="AC7220"/>
    <a:srgbClr val="FFFFFF"/>
    <a:srgbClr val="AC1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2" autoAdjust="0"/>
    <p:restoredTop sz="94595" autoAdjust="0"/>
  </p:normalViewPr>
  <p:slideViewPr>
    <p:cSldViewPr snapToGrid="0">
      <p:cViewPr varScale="1">
        <p:scale>
          <a:sx n="101" d="100"/>
          <a:sy n="101" d="100"/>
        </p:scale>
        <p:origin x="132" y="6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D7A21-30A1-4FEA-AF7A-5EBD7CCFCF9D}" type="datetimeFigureOut">
              <a:rPr lang="en-GB" smtClean="0"/>
              <a:t>17/11/2017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4D99E-810A-4DC8-BDEC-877DA5A4BB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05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CF61A-4997-4CBE-85EE-115775A44FD9}" type="datetimeFigureOut">
              <a:rPr lang="en-GB" smtClean="0"/>
              <a:t>17/11/2017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1388F-9F2D-4BD7-8F37-CA0802609D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598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297238" y="288925"/>
            <a:ext cx="13777913" cy="7750175"/>
          </a:xfrm>
        </p:spPr>
      </p:sp>
    </p:spTree>
    <p:extLst>
      <p:ext uri="{BB962C8B-B14F-4D97-AF65-F5344CB8AC3E}">
        <p14:creationId xmlns:p14="http://schemas.microsoft.com/office/powerpoint/2010/main" val="3205001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1388F-9F2D-4BD7-8F37-CA0802609D9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636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cap="none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1D1D1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1D1D1D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8862965" y="12727060"/>
            <a:ext cx="978026" cy="89873"/>
          </a:xfrm>
          <a:prstGeom prst="rect">
            <a:avLst/>
          </a:prstGeom>
        </p:spPr>
        <p:txBody>
          <a:bodyPr/>
          <a:lstStyle/>
          <a:p>
            <a:fld id="{C0A25726-DE04-45C1-AED9-3EC64A1BE70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387927" y="341745"/>
            <a:ext cx="11453091" cy="5865092"/>
          </a:xfrm>
          <a:prstGeom prst="rect">
            <a:avLst/>
          </a:prstGeom>
          <a:noFill/>
          <a:ln>
            <a:solidFill>
              <a:srgbClr val="AC7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Homepag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7939" y="6317384"/>
            <a:ext cx="1433079" cy="46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 txBox="1">
            <a:spLocks/>
          </p:cNvSpPr>
          <p:nvPr/>
        </p:nvSpPr>
        <p:spPr>
          <a:xfrm>
            <a:off x="3879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GB" sz="1400" kern="1200" smtClean="0">
                <a:solidFill>
                  <a:srgbClr val="AC722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DD5D86-33A9-45C0-81D6-2DD7A22A1AC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87927" y="341745"/>
            <a:ext cx="11453091" cy="5865092"/>
          </a:xfrm>
          <a:prstGeom prst="rect">
            <a:avLst/>
          </a:prstGeom>
          <a:noFill/>
          <a:ln>
            <a:solidFill>
              <a:srgbClr val="AC7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2" descr="Homepage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7939" y="6317384"/>
            <a:ext cx="1433079" cy="46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3879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GB" sz="1400" kern="1200" smtClean="0">
                <a:solidFill>
                  <a:srgbClr val="AC722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DD5D86-33A9-45C0-81D6-2DD7A22A1AC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0608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87927" y="341745"/>
            <a:ext cx="11453091" cy="5865092"/>
          </a:xfrm>
          <a:prstGeom prst="rect">
            <a:avLst/>
          </a:prstGeom>
          <a:noFill/>
          <a:ln>
            <a:solidFill>
              <a:srgbClr val="AC7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9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GB" sz="1400" smtClean="0">
                <a:solidFill>
                  <a:srgbClr val="AC722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DD5D86-33A9-45C0-81D6-2DD7A22A1AC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87927" y="341745"/>
            <a:ext cx="11453091" cy="5865092"/>
          </a:xfrm>
          <a:prstGeom prst="rect">
            <a:avLst/>
          </a:prstGeom>
          <a:noFill/>
          <a:ln>
            <a:solidFill>
              <a:srgbClr val="AC7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53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siness Ca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661479" y="1125539"/>
            <a:ext cx="5640000" cy="453570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 of current experience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AU"/>
              <a:t>Page </a:t>
            </a:r>
            <a:fld id="{D5E6A87D-7597-4496-9773-1BD29EAF26C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6519880" y="1407985"/>
            <a:ext cx="4857205" cy="1097390"/>
          </a:xfrm>
        </p:spPr>
        <p:txBody>
          <a:bodyPr/>
          <a:lstStyle>
            <a:lvl1pPr>
              <a:lnSpc>
                <a:spcPts val="2000"/>
              </a:lnSpc>
              <a:spcAft>
                <a:spcPts val="300"/>
              </a:spcAft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Describe the current UX and visual design and issues as a result of the current experience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6519879" y="2944217"/>
            <a:ext cx="4857207" cy="1057693"/>
          </a:xfrm>
        </p:spPr>
        <p:txBody>
          <a:bodyPr/>
          <a:lstStyle>
            <a:lvl1pPr>
              <a:lnSpc>
                <a:spcPts val="2000"/>
              </a:lnSpc>
              <a:spcAft>
                <a:spcPts val="300"/>
              </a:spcAft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Describe the changes that are intended alleviate the issue(s) and drive the goal(s)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6502732" y="4504329"/>
            <a:ext cx="4874353" cy="1804991"/>
          </a:xfrm>
        </p:spPr>
        <p:txBody>
          <a:bodyPr/>
          <a:lstStyle>
            <a:lvl1pPr>
              <a:lnSpc>
                <a:spcPts val="2000"/>
              </a:lnSpc>
              <a:spcAft>
                <a:spcPts val="300"/>
              </a:spcAft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Reiterate and expand upon the primary and secondary success metrics</a:t>
            </a:r>
          </a:p>
        </p:txBody>
      </p:sp>
    </p:spTree>
    <p:extLst>
      <p:ext uri="{BB962C8B-B14F-4D97-AF65-F5344CB8AC3E}">
        <p14:creationId xmlns:p14="http://schemas.microsoft.com/office/powerpoint/2010/main" val="575918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mpaign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AU"/>
              <a:t>Page </a:t>
            </a:r>
            <a:fld id="{D5E6A87D-7597-4496-9773-1BD29EAF26C5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6726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9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GB" sz="1400" smtClean="0">
                <a:solidFill>
                  <a:srgbClr val="AC722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DD5D86-33A9-45C0-81D6-2DD7A22A1AC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0684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387927" y="341745"/>
            <a:ext cx="11453091" cy="5865092"/>
          </a:xfrm>
          <a:prstGeom prst="rect">
            <a:avLst/>
          </a:prstGeom>
          <a:noFill/>
          <a:ln>
            <a:solidFill>
              <a:srgbClr val="AC7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9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GB" sz="1400" smtClean="0">
                <a:solidFill>
                  <a:srgbClr val="AC722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DD5D86-33A9-45C0-81D6-2DD7A22A1AC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87927" y="341745"/>
            <a:ext cx="11453091" cy="5865092"/>
          </a:xfrm>
          <a:prstGeom prst="rect">
            <a:avLst/>
          </a:prstGeom>
          <a:noFill/>
          <a:ln>
            <a:solidFill>
              <a:srgbClr val="AC7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433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87927" y="341745"/>
            <a:ext cx="11453091" cy="5865092"/>
          </a:xfrm>
          <a:prstGeom prst="rect">
            <a:avLst/>
          </a:prstGeom>
          <a:noFill/>
          <a:ln>
            <a:solidFill>
              <a:srgbClr val="AC7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9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GB" sz="1400" smtClean="0">
                <a:solidFill>
                  <a:srgbClr val="AC722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DD5D86-33A9-45C0-81D6-2DD7A22A1AC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87927" y="341745"/>
            <a:ext cx="11453091" cy="5865092"/>
          </a:xfrm>
          <a:prstGeom prst="rect">
            <a:avLst/>
          </a:prstGeom>
          <a:noFill/>
          <a:ln>
            <a:solidFill>
              <a:srgbClr val="AC7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4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87927" y="341745"/>
            <a:ext cx="11453091" cy="5865092"/>
          </a:xfrm>
          <a:prstGeom prst="rect">
            <a:avLst/>
          </a:prstGeom>
          <a:noFill/>
          <a:ln>
            <a:solidFill>
              <a:srgbClr val="AC7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9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GB" sz="1400" smtClean="0">
                <a:solidFill>
                  <a:srgbClr val="AC722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DD5D86-33A9-45C0-81D6-2DD7A22A1AC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87927" y="341745"/>
            <a:ext cx="11453091" cy="5865092"/>
          </a:xfrm>
          <a:prstGeom prst="rect">
            <a:avLst/>
          </a:prstGeom>
          <a:noFill/>
          <a:ln>
            <a:solidFill>
              <a:srgbClr val="AC7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571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387927" y="341745"/>
            <a:ext cx="11453091" cy="5865092"/>
          </a:xfrm>
          <a:prstGeom prst="rect">
            <a:avLst/>
          </a:prstGeom>
          <a:noFill/>
          <a:ln>
            <a:solidFill>
              <a:srgbClr val="AC7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79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GB" sz="1400" smtClean="0">
                <a:solidFill>
                  <a:srgbClr val="AC722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DD5D86-33A9-45C0-81D6-2DD7A22A1AC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87927" y="341745"/>
            <a:ext cx="11453091" cy="5865092"/>
          </a:xfrm>
          <a:prstGeom prst="rect">
            <a:avLst/>
          </a:prstGeom>
          <a:noFill/>
          <a:ln>
            <a:solidFill>
              <a:srgbClr val="AC7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130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87927" y="341745"/>
            <a:ext cx="11453091" cy="5865092"/>
          </a:xfrm>
          <a:prstGeom prst="rect">
            <a:avLst/>
          </a:prstGeom>
          <a:noFill/>
          <a:ln>
            <a:solidFill>
              <a:srgbClr val="AC7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9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GB" sz="1400" smtClean="0">
                <a:solidFill>
                  <a:srgbClr val="AC722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DD5D86-33A9-45C0-81D6-2DD7A22A1AC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87927" y="341745"/>
            <a:ext cx="11453091" cy="5865092"/>
          </a:xfrm>
          <a:prstGeom prst="rect">
            <a:avLst/>
          </a:prstGeom>
          <a:noFill/>
          <a:ln>
            <a:solidFill>
              <a:srgbClr val="AC7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059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87927" y="341745"/>
            <a:ext cx="11453091" cy="5865092"/>
          </a:xfrm>
          <a:prstGeom prst="rect">
            <a:avLst/>
          </a:prstGeom>
          <a:noFill/>
          <a:ln>
            <a:solidFill>
              <a:srgbClr val="AC7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9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GB" sz="1400" smtClean="0">
                <a:solidFill>
                  <a:srgbClr val="AC722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DD5D86-33A9-45C0-81D6-2DD7A22A1AC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87927" y="341745"/>
            <a:ext cx="11453091" cy="5865092"/>
          </a:xfrm>
          <a:prstGeom prst="rect">
            <a:avLst/>
          </a:prstGeom>
          <a:noFill/>
          <a:ln>
            <a:solidFill>
              <a:srgbClr val="AC7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165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9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GB" sz="1400" smtClean="0">
                <a:solidFill>
                  <a:srgbClr val="AC722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DD5D86-33A9-45C0-81D6-2DD7A22A1AC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178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87927" y="341745"/>
            <a:ext cx="11453091" cy="5865092"/>
          </a:xfrm>
          <a:prstGeom prst="rect">
            <a:avLst/>
          </a:prstGeom>
          <a:noFill/>
          <a:ln>
            <a:solidFill>
              <a:srgbClr val="AC7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9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GB" sz="1400" smtClean="0">
                <a:solidFill>
                  <a:srgbClr val="AC722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DD5D86-33A9-45C0-81D6-2DD7A22A1AC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87927" y="341745"/>
            <a:ext cx="11453091" cy="5865092"/>
          </a:xfrm>
          <a:prstGeom prst="rect">
            <a:avLst/>
          </a:prstGeom>
          <a:noFill/>
          <a:ln>
            <a:solidFill>
              <a:srgbClr val="AC7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165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7" name="Picture 2" descr="Homepage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7939" y="6317384"/>
            <a:ext cx="1433079" cy="46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94100" y="6396957"/>
            <a:ext cx="5003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1" dirty="0">
                <a:latin typeface="Arial"/>
                <a:cs typeface="Arial"/>
              </a:rPr>
              <a:t>STRICTLY CONFIDENTIAL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9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GB" sz="1400" smtClean="0">
                <a:solidFill>
                  <a:srgbClr val="AC722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DD5D86-33A9-45C0-81D6-2DD7A22A1AC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2" descr="Homepage"/>
          <p:cNvPicPr>
            <a:picLocks noChangeAspect="1" noChangeArrowheads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7939" y="6317384"/>
            <a:ext cx="1433079" cy="46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3594100" y="6396957"/>
            <a:ext cx="5003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1" dirty="0">
                <a:latin typeface="Arial"/>
                <a:cs typeface="Arial"/>
              </a:rPr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31722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7" r:id="rId12"/>
    <p:sldLayoutId id="214748366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AC722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D1D1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D1D1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D1D1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osvenorcasino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DD5D86-33A9-45C0-81D6-2DD7A22A1AC9}" type="slidenum">
              <a:rPr lang="en-GB" smtClean="0"/>
              <a:pPr/>
              <a:t>1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1172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5568" y="3364795"/>
            <a:ext cx="8339931" cy="95410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b="1" dirty="0">
                <a:solidFill>
                  <a:srgbClr val="976931"/>
                </a:solidFill>
                <a:latin typeface="Arial" charset="0"/>
                <a:ea typeface="Arial" charset="0"/>
                <a:cs typeface="Arial" charset="0"/>
              </a:rPr>
              <a:t>G191: </a:t>
            </a:r>
            <a:r>
              <a:rPr lang="en-GB" sz="2800" b="1" dirty="0">
                <a:solidFill>
                  <a:srgbClr val="976931"/>
                </a:solidFill>
                <a:latin typeface="Arial" charset="0"/>
                <a:ea typeface="Arial" charset="0"/>
                <a:cs typeface="Arial" charset="0"/>
              </a:rPr>
              <a:t>Sportsbook HP Footer</a:t>
            </a:r>
          </a:p>
          <a:p>
            <a:r>
              <a:rPr lang="en-GB" sz="2800" b="1" dirty="0">
                <a:solidFill>
                  <a:srgbClr val="976931"/>
                </a:solidFill>
                <a:latin typeface="Arial" charset="0"/>
                <a:ea typeface="Arial" charset="0"/>
                <a:cs typeface="Arial" charset="0"/>
              </a:rPr>
              <a:t>First Version – Desktop Only</a:t>
            </a:r>
            <a:endParaRPr lang="en-GB" sz="3200" b="1" dirty="0">
              <a:solidFill>
                <a:srgbClr val="97693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48856" y="5429959"/>
            <a:ext cx="1592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latin typeface="Calibri" panose="020F0502020204030204" pitchFamily="34" charset="0"/>
              </a:rPr>
              <a:t>16</a:t>
            </a:r>
            <a:r>
              <a:rPr lang="en-US" baseline="30000" dirty="0">
                <a:latin typeface="Calibri" panose="020F0502020204030204" pitchFamily="34" charset="0"/>
              </a:rPr>
              <a:t>th</a:t>
            </a:r>
            <a:r>
              <a:rPr lang="en-US" dirty="0">
                <a:latin typeface="Calibri" panose="020F0502020204030204" pitchFamily="34" charset="0"/>
              </a:rPr>
              <a:t> November</a:t>
            </a:r>
            <a:endParaRPr lang="en-A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28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18" y="2445717"/>
            <a:ext cx="10515600" cy="1325563"/>
          </a:xfrm>
        </p:spPr>
        <p:txBody>
          <a:bodyPr/>
          <a:lstStyle/>
          <a:p>
            <a:r>
              <a:rPr lang="en-GB"/>
              <a:t>END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DD5D86-33A9-45C0-81D6-2DD7A22A1AC9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924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3666"/>
            <a:ext cx="10515600" cy="1058727"/>
          </a:xfrm>
        </p:spPr>
        <p:txBody>
          <a:bodyPr>
            <a:normAutofit/>
          </a:bodyPr>
          <a:lstStyle/>
          <a:p>
            <a:pPr algn="ctr"/>
            <a:r>
              <a:rPr lang="en-GB" sz="3200" dirty="0"/>
              <a:t>Sportsbook HP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DD5D86-33A9-45C0-81D6-2DD7A22A1AC9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/>
        </p:nvSpPr>
        <p:spPr bwMode="auto">
          <a:xfrm>
            <a:off x="748145" y="1175657"/>
            <a:ext cx="10794671" cy="923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 dirty="0">
                <a:cs typeface="Arial" panose="020B0604020202020204" pitchFamily="34" charset="0"/>
              </a:rPr>
              <a:t>Insight:</a:t>
            </a:r>
            <a:endParaRPr lang="en-GB" sz="1200" dirty="0">
              <a:cs typeface="Arial" panose="020B0604020202020204" pitchFamily="34" charset="0"/>
            </a:endParaRPr>
          </a:p>
          <a:p>
            <a:r>
              <a:rPr lang="en-GB" sz="1200" dirty="0">
                <a:latin typeface="Calibri" pitchFamily="34" charset="0"/>
                <a:ea typeface="MS PGothic" pitchFamily="34" charset="-128"/>
                <a:cs typeface="Arial" pitchFamily="34" charset="0"/>
              </a:rPr>
              <a:t>The business would like to increase the exposure of sportsbook at times relevant to key football matches to increase the volume of targeted traffic generating betting slips – hopefully increasing the probability of bets being placed.</a:t>
            </a:r>
            <a:endParaRPr lang="en-GB" sz="1200" dirty="0">
              <a:cs typeface="Arial" panose="020B0604020202020204" pitchFamily="34" charset="0"/>
            </a:endParaRPr>
          </a:p>
          <a:p>
            <a:endParaRPr lang="en-GB" sz="1200" dirty="0">
              <a:cs typeface="Arial" panose="020B0604020202020204" pitchFamily="34" charset="0"/>
            </a:endParaRPr>
          </a:p>
        </p:txBody>
      </p:sp>
      <p:sp>
        <p:nvSpPr>
          <p:cNvPr id="7" name="Text Placeholder 5"/>
          <p:cNvSpPr>
            <a:spLocks noGrp="1"/>
          </p:cNvSpPr>
          <p:nvPr/>
        </p:nvSpPr>
        <p:spPr bwMode="auto">
          <a:xfrm>
            <a:off x="748145" y="2172658"/>
            <a:ext cx="10794671" cy="670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 dirty="0">
                <a:cs typeface="Arial" panose="020B0604020202020204" pitchFamily="34" charset="0"/>
              </a:rPr>
              <a:t>Hypothesis: </a:t>
            </a:r>
          </a:p>
          <a:p>
            <a:r>
              <a:rPr lang="en-US" sz="1200" dirty="0">
                <a:latin typeface="Calibri" panose="020F0502020204030204" pitchFamily="34" charset="0"/>
              </a:rPr>
              <a:t>By showing live odds from the </a:t>
            </a:r>
            <a:r>
              <a:rPr lang="en-US" sz="1200" dirty="0" err="1">
                <a:latin typeface="Calibri" panose="020F0502020204030204" pitchFamily="34" charset="0"/>
              </a:rPr>
              <a:t>kambi</a:t>
            </a:r>
            <a:r>
              <a:rPr lang="en-US" sz="1200" dirty="0">
                <a:latin typeface="Calibri" panose="020F0502020204030204" pitchFamily="34" charset="0"/>
              </a:rPr>
              <a:t> widget, just before premiership matches, on the home page we expect visits to sportsbook to change</a:t>
            </a:r>
            <a:endParaRPr lang="en-US" sz="1200" dirty="0">
              <a:cs typeface="Arial" panose="020B0604020202020204" pitchFamily="34" charset="0"/>
            </a:endParaRPr>
          </a:p>
          <a:p>
            <a:endParaRPr lang="en-GB" sz="1000" dirty="0"/>
          </a:p>
        </p:txBody>
      </p:sp>
      <p:sp>
        <p:nvSpPr>
          <p:cNvPr id="9" name="Text Placeholder 5"/>
          <p:cNvSpPr>
            <a:spLocks noGrp="1"/>
          </p:cNvSpPr>
          <p:nvPr/>
        </p:nvSpPr>
        <p:spPr bwMode="auto">
          <a:xfrm>
            <a:off x="748145" y="3311780"/>
            <a:ext cx="5043055" cy="2772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 dirty="0">
                <a:solidFill>
                  <a:srgbClr val="FF0000"/>
                </a:solidFill>
                <a:cs typeface="Arial" panose="020B0604020202020204" pitchFamily="34" charset="0"/>
              </a:rPr>
              <a:t>Exclude URLs</a:t>
            </a:r>
            <a:r>
              <a:rPr lang="en-GB" sz="1100" b="1" dirty="0">
                <a:solidFill>
                  <a:srgbClr val="FF0000"/>
                </a:solidFill>
                <a:cs typeface="Arial" panose="020B0604020202020204" pitchFamily="34" charset="0"/>
              </a:rPr>
              <a:t>:</a:t>
            </a:r>
            <a:r>
              <a:rPr lang="en-GB" sz="1100" dirty="0">
                <a:cs typeface="Arial" panose="020B0604020202020204" pitchFamily="34" charset="0"/>
              </a:rPr>
              <a:t> </a:t>
            </a:r>
            <a:r>
              <a:rPr lang="en-GB" sz="1200" dirty="0">
                <a:cs typeface="Arial" panose="020B0604020202020204" pitchFamily="34" charset="0"/>
              </a:rPr>
              <a:t>by definition anything that isn’t the homepage</a:t>
            </a:r>
            <a:endParaRPr lang="en-GB" sz="1400" dirty="0">
              <a:cs typeface="Arial" panose="020B0604020202020204" pitchFamily="34" charset="0"/>
            </a:endParaRPr>
          </a:p>
        </p:txBody>
      </p:sp>
      <p:sp>
        <p:nvSpPr>
          <p:cNvPr id="10" name="Text Placeholder 5"/>
          <p:cNvSpPr>
            <a:spLocks noGrp="1"/>
          </p:cNvSpPr>
          <p:nvPr/>
        </p:nvSpPr>
        <p:spPr bwMode="auto">
          <a:xfrm>
            <a:off x="748145" y="3676033"/>
            <a:ext cx="5043050" cy="306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 dirty="0">
                <a:cs typeface="Arial" panose="020B0604020202020204" pitchFamily="34" charset="0"/>
              </a:rPr>
              <a:t>Device</a:t>
            </a:r>
            <a:r>
              <a:rPr lang="en-GB" sz="1200" dirty="0">
                <a:cs typeface="Arial" panose="020B0604020202020204" pitchFamily="34" charset="0"/>
              </a:rPr>
              <a:t>: Desktop</a:t>
            </a:r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394406"/>
              </p:ext>
            </p:extLst>
          </p:nvPr>
        </p:nvGraphicFramePr>
        <p:xfrm>
          <a:off x="5891050" y="2951136"/>
          <a:ext cx="5651766" cy="1610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64">
                  <a:extLst>
                    <a:ext uri="{9D8B030D-6E8A-4147-A177-3AD203B41FA5}">
                      <a16:colId xmlns:a16="http://schemas.microsoft.com/office/drawing/2014/main" val="2174304523"/>
                    </a:ext>
                  </a:extLst>
                </a:gridCol>
                <a:gridCol w="2794202">
                  <a:extLst>
                    <a:ext uri="{9D8B030D-6E8A-4147-A177-3AD203B41FA5}">
                      <a16:colId xmlns:a16="http://schemas.microsoft.com/office/drawing/2014/main" val="3173361461"/>
                    </a:ext>
                  </a:extLst>
                </a:gridCol>
              </a:tblGrid>
              <a:tr h="136709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cs typeface="Arial" panose="020B0604020202020204" pitchFamily="34" charset="0"/>
                        </a:rPr>
                        <a:t>Audience / Segments</a:t>
                      </a:r>
                      <a:r>
                        <a:rPr lang="en-US" sz="1200" dirty="0">
                          <a:cs typeface="Arial" panose="020B0604020202020204" pitchFamily="34" charset="0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Include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All visitors between times and dates 1 hour before matches until the end of the match (Saturday&amp; Sunday 11:00 to 1800)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Desktop Only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Exclude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Master Control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869807"/>
                  </a:ext>
                </a:extLst>
              </a:tr>
              <a:tr h="214445">
                <a:tc vMerge="1">
                  <a:txBody>
                    <a:bodyPr/>
                    <a:lstStyle/>
                    <a:p>
                      <a:endParaRPr lang="en-GB" sz="12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44038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833010"/>
              </p:ext>
            </p:extLst>
          </p:nvPr>
        </p:nvGraphicFramePr>
        <p:xfrm>
          <a:off x="748145" y="4069681"/>
          <a:ext cx="5057771" cy="1763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0445">
                  <a:extLst>
                    <a:ext uri="{9D8B030D-6E8A-4147-A177-3AD203B41FA5}">
                      <a16:colId xmlns:a16="http://schemas.microsoft.com/office/drawing/2014/main" val="3720554234"/>
                    </a:ext>
                  </a:extLst>
                </a:gridCol>
                <a:gridCol w="3837326">
                  <a:extLst>
                    <a:ext uri="{9D8B030D-6E8A-4147-A177-3AD203B41FA5}">
                      <a16:colId xmlns:a16="http://schemas.microsoft.com/office/drawing/2014/main" val="3332687656"/>
                    </a:ext>
                  </a:extLst>
                </a:gridCol>
              </a:tblGrid>
              <a:tr h="3335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Created By: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aseline="0" dirty="0">
                          <a:latin typeface="+mn-lt"/>
                        </a:rPr>
                        <a:t>Ben Thomas</a:t>
                      </a:r>
                      <a:endParaRPr lang="en-GB" sz="1200" dirty="0">
                        <a:latin typeface="+mn-lt"/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94524"/>
                  </a:ext>
                </a:extLst>
              </a:tr>
              <a:tr h="3335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Approved By: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n-lt"/>
                        </a:rPr>
                        <a:t>Kerry</a:t>
                      </a:r>
                      <a:r>
                        <a:rPr lang="en-GB" sz="1200" baseline="0" dirty="0">
                          <a:latin typeface="+mn-lt"/>
                        </a:rPr>
                        <a:t> Dawes</a:t>
                      </a:r>
                      <a:endParaRPr lang="en-GB" sz="1200" dirty="0">
                        <a:latin typeface="+mn-lt"/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186541"/>
                  </a:ext>
                </a:extLst>
              </a:tr>
              <a:tr h="3335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Developer: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+mn-lt"/>
                        </a:rPr>
                        <a:t>Stefano Lissia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627472"/>
                  </a:ext>
                </a:extLst>
              </a:tr>
              <a:tr h="3335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Tested By: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+mn-lt"/>
                        </a:rPr>
                        <a:t>Heena</a:t>
                      </a:r>
                      <a:r>
                        <a:rPr lang="en-GB" sz="1200" baseline="0" dirty="0">
                          <a:latin typeface="+mn-lt"/>
                        </a:rPr>
                        <a:t> Kothari</a:t>
                      </a:r>
                      <a:endParaRPr lang="en-GB" sz="1200" dirty="0">
                        <a:latin typeface="+mn-lt"/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315718"/>
                  </a:ext>
                </a:extLst>
              </a:tr>
              <a:tr h="4288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Stakeholder: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Anthony Conroy </a:t>
                      </a:r>
                      <a:endParaRPr lang="en-GB" sz="1200" dirty="0">
                        <a:latin typeface="+mn-lt"/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172780"/>
                  </a:ext>
                </a:extLst>
              </a:tr>
            </a:tbl>
          </a:graphicData>
        </a:graphic>
      </p:graphicFrame>
      <p:sp>
        <p:nvSpPr>
          <p:cNvPr id="13" name="Text Placeholder 5"/>
          <p:cNvSpPr>
            <a:spLocks noGrp="1"/>
          </p:cNvSpPr>
          <p:nvPr/>
        </p:nvSpPr>
        <p:spPr bwMode="auto">
          <a:xfrm>
            <a:off x="748145" y="2941468"/>
            <a:ext cx="5043050" cy="270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 dirty="0">
                <a:solidFill>
                  <a:srgbClr val="92D050"/>
                </a:solidFill>
                <a:cs typeface="Arial" panose="020B0604020202020204" pitchFamily="34" charset="0"/>
              </a:rPr>
              <a:t>Include URLs:</a:t>
            </a:r>
            <a:r>
              <a:rPr lang="en-GB" sz="1200" b="1" dirty="0">
                <a:cs typeface="Arial" panose="020B0604020202020204" pitchFamily="34" charset="0"/>
              </a:rPr>
              <a:t>  </a:t>
            </a:r>
            <a:r>
              <a:rPr lang="en-US" sz="1200" dirty="0">
                <a:latin typeface="Calibri" panose="020F0502020204030204" pitchFamily="34" charset="0"/>
                <a:hlinkClick r:id="rId3"/>
              </a:rPr>
              <a:t>www.grosvenorcasinos.com</a:t>
            </a:r>
            <a:r>
              <a:rPr lang="en-US" sz="1200" dirty="0">
                <a:latin typeface="Calibri" panose="020F0502020204030204" pitchFamily="34" charset="0"/>
              </a:rPr>
              <a:t>  (home page only)</a:t>
            </a:r>
            <a:endParaRPr lang="en-US" sz="1200" i="1" dirty="0">
              <a:latin typeface="Calibri" panose="020F0502020204030204" pitchFamily="34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993702"/>
              </p:ext>
            </p:extLst>
          </p:nvPr>
        </p:nvGraphicFramePr>
        <p:xfrm>
          <a:off x="5891050" y="4857345"/>
          <a:ext cx="5651766" cy="9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51766">
                  <a:extLst>
                    <a:ext uri="{9D8B030D-6E8A-4147-A177-3AD203B41FA5}">
                      <a16:colId xmlns:a16="http://schemas.microsoft.com/office/drawing/2014/main" val="2174304523"/>
                    </a:ext>
                  </a:extLst>
                </a:gridCol>
              </a:tblGrid>
              <a:tr h="9753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KPIs: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Primary: Visits to sportsbook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Secondary: Deposit Value, Deposit Count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869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8746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Insights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982" y="987425"/>
            <a:ext cx="5566611" cy="4873625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b="1" dirty="0"/>
              <a:t>For premiership matches</a:t>
            </a:r>
          </a:p>
          <a:p>
            <a:r>
              <a:rPr lang="en-GB" dirty="0"/>
              <a:t>Weekday (typically Tue/Wed) matches start at 19:45 or 20:00</a:t>
            </a:r>
          </a:p>
          <a:p>
            <a:r>
              <a:rPr lang="en-GB" dirty="0"/>
              <a:t>Weekend matches generally start at 15:00 with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1 lunchtime match at 12:30, 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1 dinner time match around 17:30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N.B. These times are subject to change nearer the match day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Page </a:t>
            </a:r>
            <a:fld id="{D5E6A87D-7597-4496-9773-1BD29EAF26C5}" type="slidenum">
              <a:rPr lang="en-AU" smtClean="0"/>
              <a:pPr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341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EA6844-B322-4DC8-AAE9-D0F74E641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Weekend Traffic to Football Page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68247E3-0CA6-4A09-8AD4-3A467D64D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9" y="2396107"/>
            <a:ext cx="8430802" cy="321037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E9FB9-0DF5-4262-B9E3-67AE252B9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DD5D86-33A9-45C0-81D6-2DD7A22A1AC9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A13DB455-90E3-4FEA-BAB8-FCA6985712FD}"/>
              </a:ext>
            </a:extLst>
          </p:cNvPr>
          <p:cNvSpPr/>
          <p:nvPr/>
        </p:nvSpPr>
        <p:spPr>
          <a:xfrm>
            <a:off x="5087184" y="1952159"/>
            <a:ext cx="158545" cy="153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23B7E1AD-409A-4F4B-B309-EEBD81C9EAC8}"/>
              </a:ext>
            </a:extLst>
          </p:cNvPr>
          <p:cNvSpPr/>
          <p:nvPr/>
        </p:nvSpPr>
        <p:spPr>
          <a:xfrm>
            <a:off x="4352441" y="4136837"/>
            <a:ext cx="158545" cy="153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F9625B92-2B11-4D0D-B76E-435FC72A6837}"/>
              </a:ext>
            </a:extLst>
          </p:cNvPr>
          <p:cNvSpPr/>
          <p:nvPr/>
        </p:nvSpPr>
        <p:spPr>
          <a:xfrm>
            <a:off x="4817390" y="3924488"/>
            <a:ext cx="158545" cy="153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71514343-28BD-4443-9B43-603C29D66CA0}"/>
              </a:ext>
            </a:extLst>
          </p:cNvPr>
          <p:cNvSpPr/>
          <p:nvPr/>
        </p:nvSpPr>
        <p:spPr>
          <a:xfrm>
            <a:off x="5282338" y="4460930"/>
            <a:ext cx="158545" cy="153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F79A8721-755F-4EB5-9A74-3B3628061667}"/>
              </a:ext>
            </a:extLst>
          </p:cNvPr>
          <p:cNvSpPr/>
          <p:nvPr/>
        </p:nvSpPr>
        <p:spPr>
          <a:xfrm>
            <a:off x="8134027" y="4213642"/>
            <a:ext cx="158545" cy="153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A18FF16B-0EB2-42FB-B019-9F0378462C02}"/>
              </a:ext>
            </a:extLst>
          </p:cNvPr>
          <p:cNvSpPr/>
          <p:nvPr/>
        </p:nvSpPr>
        <p:spPr>
          <a:xfrm>
            <a:off x="8443994" y="4136837"/>
            <a:ext cx="158545" cy="153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167ACEC7-CA2C-4477-9002-F2FC44B0179E}"/>
              </a:ext>
            </a:extLst>
          </p:cNvPr>
          <p:cNvSpPr/>
          <p:nvPr/>
        </p:nvSpPr>
        <p:spPr>
          <a:xfrm>
            <a:off x="8753961" y="4136837"/>
            <a:ext cx="158545" cy="153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CFB608-FF5B-4A2B-A5D7-4C8B6DAB2C78}"/>
              </a:ext>
            </a:extLst>
          </p:cNvPr>
          <p:cNvSpPr txBox="1"/>
          <p:nvPr/>
        </p:nvSpPr>
        <p:spPr>
          <a:xfrm>
            <a:off x="1208868" y="1844298"/>
            <a:ext cx="436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Traffic peaks an hour before the match (      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D5DF2C-EB99-4D17-A4FF-E7C072188C4B}"/>
              </a:ext>
            </a:extLst>
          </p:cNvPr>
          <p:cNvCxnSpPr/>
          <p:nvPr/>
        </p:nvCxnSpPr>
        <p:spPr>
          <a:xfrm>
            <a:off x="2479729" y="2164038"/>
            <a:ext cx="1720312" cy="1566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613B39-F152-4F11-8FA6-962B680D3054}"/>
              </a:ext>
            </a:extLst>
          </p:cNvPr>
          <p:cNvCxnSpPr>
            <a:cxnSpLocks/>
          </p:cNvCxnSpPr>
          <p:nvPr/>
        </p:nvCxnSpPr>
        <p:spPr>
          <a:xfrm>
            <a:off x="2479729" y="2164038"/>
            <a:ext cx="2216257" cy="999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E1F9B7-8996-4402-A061-FDAB0C0D0D36}"/>
              </a:ext>
            </a:extLst>
          </p:cNvPr>
          <p:cNvCxnSpPr>
            <a:cxnSpLocks/>
          </p:cNvCxnSpPr>
          <p:nvPr/>
        </p:nvCxnSpPr>
        <p:spPr>
          <a:xfrm>
            <a:off x="2479729" y="2164038"/>
            <a:ext cx="2717724" cy="2203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805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EBFD8-33A9-4039-B38F-9226F62C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Minimum Uplift for Sportsbook Visits to be Significant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4F0394E-0A7B-4E12-A541-7BB857BC589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3" b="5403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6F1E61-F32F-4339-9C22-DB076E7F7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Traffic volumes from 4-5 November 17</a:t>
            </a:r>
          </a:p>
          <a:p>
            <a:r>
              <a:rPr lang="en-GB" dirty="0"/>
              <a:t>Home page to Sportsbook visits need to increase by 5.6% to be significant.</a:t>
            </a:r>
          </a:p>
          <a:p>
            <a:r>
              <a:rPr lang="en-GB" dirty="0"/>
              <a:t>This uplift will be smaller as traffic builds across multiple weekends.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7627EB-823F-4E4D-908F-9F830C074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DD5D86-33A9-45C0-81D6-2DD7A22A1AC9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790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837829" y="375743"/>
            <a:ext cx="10515600" cy="930029"/>
          </a:xfrm>
        </p:spPr>
        <p:txBody>
          <a:bodyPr/>
          <a:lstStyle/>
          <a:p>
            <a:r>
              <a:rPr lang="en-GB" dirty="0"/>
              <a:t>Control - Desktop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51F4C14-B3DD-4D1A-8D29-6A6E0947327C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16" name="Text Placeholder 5"/>
          <p:cNvSpPr>
            <a:spLocks noGrp="1"/>
          </p:cNvSpPr>
          <p:nvPr/>
        </p:nvSpPr>
        <p:spPr bwMode="auto">
          <a:xfrm>
            <a:off x="782889" y="1671923"/>
            <a:ext cx="3813174" cy="19414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dirty="0"/>
              <a:t>Home page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7" name="Text Placeholder 7"/>
          <p:cNvSpPr>
            <a:spLocks noGrp="1"/>
          </p:cNvSpPr>
          <p:nvPr/>
        </p:nvSpPr>
        <p:spPr bwMode="auto">
          <a:xfrm>
            <a:off x="734821" y="4053588"/>
            <a:ext cx="3861242" cy="1564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kern="0" dirty="0">
                <a:latin typeface="Calibri" panose="020F0502020204030204" pitchFamily="34" charset="0"/>
              </a:rPr>
              <a:t>50% of all traffic during specified dates and times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kern="0" dirty="0">
                <a:latin typeface="Calibri" panose="020F0502020204030204" pitchFamily="34" charset="0"/>
              </a:rPr>
              <a:t>Desktop Traffic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 kern="0" dirty="0">
              <a:latin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 kern="0" dirty="0">
              <a:latin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733595" y="1305772"/>
            <a:ext cx="1715726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b="1" dirty="0">
                <a:cs typeface="Arial" panose="020B0604020202020204" pitchFamily="34" charset="0"/>
              </a:rPr>
              <a:t>Location</a:t>
            </a:r>
            <a:r>
              <a:rPr lang="en-US" sz="1400" b="1" dirty="0"/>
              <a:t> and Variant</a:t>
            </a:r>
            <a:endParaRPr lang="en-AU" sz="1400" dirty="0"/>
          </a:p>
        </p:txBody>
      </p:sp>
      <p:sp>
        <p:nvSpPr>
          <p:cNvPr id="19" name="Rectangle 18"/>
          <p:cNvSpPr/>
          <p:nvPr/>
        </p:nvSpPr>
        <p:spPr>
          <a:xfrm>
            <a:off x="796304" y="3745811"/>
            <a:ext cx="165301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0" b="1" kern="0" dirty="0">
                <a:cs typeface="Arial" panose="020B0604020202020204" pitchFamily="34" charset="0"/>
              </a:rPr>
              <a:t>Audience/ Segment</a:t>
            </a:r>
            <a:endParaRPr lang="en-GB" sz="1400" dirty="0"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363" y="1370537"/>
            <a:ext cx="5796187" cy="466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83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837829" y="375743"/>
            <a:ext cx="10515600" cy="930029"/>
          </a:xfrm>
        </p:spPr>
        <p:txBody>
          <a:bodyPr/>
          <a:lstStyle/>
          <a:p>
            <a:r>
              <a:rPr lang="en-GB" dirty="0"/>
              <a:t>Desktop Variant (Full Width)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51F4C14-B3DD-4D1A-8D29-6A6E0947327C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sp>
        <p:nvSpPr>
          <p:cNvPr id="16" name="Text Placeholder 5"/>
          <p:cNvSpPr>
            <a:spLocks noGrp="1"/>
          </p:cNvSpPr>
          <p:nvPr/>
        </p:nvSpPr>
        <p:spPr bwMode="auto">
          <a:xfrm>
            <a:off x="782889" y="1671923"/>
            <a:ext cx="3813174" cy="19414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dirty="0"/>
              <a:t>Home page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dirty="0"/>
              <a:t>Sticky footer with </a:t>
            </a:r>
            <a:r>
              <a:rPr lang="en-US" sz="1200" dirty="0" err="1"/>
              <a:t>kambi</a:t>
            </a:r>
            <a:r>
              <a:rPr lang="en-US" sz="1200" dirty="0"/>
              <a:t> widget showing imminent football matches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dirty="0"/>
              <a:t>Clicking the </a:t>
            </a:r>
            <a:r>
              <a:rPr lang="en-US" sz="1200" dirty="0" err="1"/>
              <a:t>kambi</a:t>
            </a:r>
            <a:r>
              <a:rPr lang="en-US" sz="1200" dirty="0"/>
              <a:t> widget takes the customer through to the sports page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dirty="0"/>
              <a:t>We will need to measure traffic coming through navigation or banner to determine how we’re impacting the traffic flow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 dirty="0"/>
          </a:p>
          <a:p>
            <a:pPr marL="171450" indent="-171450">
              <a:buFont typeface="Wingdings" charset="2"/>
              <a:buChar char="Ø"/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7" name="Text Placeholder 7"/>
          <p:cNvSpPr>
            <a:spLocks noGrp="1"/>
          </p:cNvSpPr>
          <p:nvPr/>
        </p:nvSpPr>
        <p:spPr bwMode="auto">
          <a:xfrm>
            <a:off x="734821" y="4053588"/>
            <a:ext cx="3861242" cy="1564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kern="0" dirty="0">
                <a:latin typeface="Calibri" panose="020F0502020204030204" pitchFamily="34" charset="0"/>
              </a:rPr>
              <a:t>50% of traffic during specified dates and times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kern="0" dirty="0">
                <a:latin typeface="Calibri" panose="020F0502020204030204" pitchFamily="34" charset="0"/>
              </a:rPr>
              <a:t>Desktop traffic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 kern="0" dirty="0">
              <a:latin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 kern="0" dirty="0">
              <a:latin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733595" y="1305772"/>
            <a:ext cx="1715726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b="1" dirty="0">
                <a:cs typeface="Arial" panose="020B0604020202020204" pitchFamily="34" charset="0"/>
              </a:rPr>
              <a:t>Location</a:t>
            </a:r>
            <a:r>
              <a:rPr lang="en-US" sz="1400" b="1" dirty="0"/>
              <a:t> and Variant</a:t>
            </a:r>
            <a:endParaRPr lang="en-AU" sz="1400" dirty="0"/>
          </a:p>
        </p:txBody>
      </p:sp>
      <p:sp>
        <p:nvSpPr>
          <p:cNvPr id="19" name="Rectangle 18"/>
          <p:cNvSpPr/>
          <p:nvPr/>
        </p:nvSpPr>
        <p:spPr>
          <a:xfrm>
            <a:off x="796304" y="3745811"/>
            <a:ext cx="165301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0" b="1" kern="0" dirty="0">
                <a:cs typeface="Arial" panose="020B0604020202020204" pitchFamily="34" charset="0"/>
              </a:rPr>
              <a:t>Audience/ Segment</a:t>
            </a:r>
            <a:endParaRPr lang="en-GB" sz="1400" dirty="0"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391" y="1741621"/>
            <a:ext cx="5790130" cy="3338045"/>
          </a:xfrm>
          <a:prstGeom prst="rect">
            <a:avLst/>
          </a:prstGeom>
        </p:spPr>
      </p:pic>
      <p:cxnSp>
        <p:nvCxnSpPr>
          <p:cNvPr id="4" name="Straight Arrow Connector 3"/>
          <p:cNvCxnSpPr>
            <a:cxnSpLocks/>
          </p:cNvCxnSpPr>
          <p:nvPr/>
        </p:nvCxnSpPr>
        <p:spPr>
          <a:xfrm>
            <a:off x="2107769" y="2200759"/>
            <a:ext cx="3564611" cy="27122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672380" y="4388408"/>
            <a:ext cx="6075335" cy="894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25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1B1F1-13B7-4E31-817D-4EBB8957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Footer Details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DFF3E5-AAD1-49D3-8BAD-CCA463F8B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112" y="1825625"/>
            <a:ext cx="7547775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1108F-B89C-4C6D-B53A-DC0BEB269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DD5D86-33A9-45C0-81D6-2DD7A22A1AC9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D8B430-FED1-4EDC-8C95-F34416E25CD5}"/>
              </a:ext>
            </a:extLst>
          </p:cNvPr>
          <p:cNvSpPr txBox="1"/>
          <p:nvPr/>
        </p:nvSpPr>
        <p:spPr>
          <a:xfrm>
            <a:off x="10020300" y="2380309"/>
            <a:ext cx="18002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Premiership games listed as per grosvenorcasino.com/sport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785C4-3E56-4F3B-AF6A-48CE9B850193}"/>
              </a:ext>
            </a:extLst>
          </p:cNvPr>
          <p:cNvSpPr txBox="1"/>
          <p:nvPr/>
        </p:nvSpPr>
        <p:spPr>
          <a:xfrm>
            <a:off x="485773" y="4733925"/>
            <a:ext cx="1685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Buttons take the visitor through to the game page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A07AFF-7C25-4297-8ADF-8380A85D1695}"/>
              </a:ext>
            </a:extLst>
          </p:cNvPr>
          <p:cNvCxnSpPr>
            <a:cxnSpLocks/>
          </p:cNvCxnSpPr>
          <p:nvPr/>
        </p:nvCxnSpPr>
        <p:spPr>
          <a:xfrm>
            <a:off x="2322112" y="5489897"/>
            <a:ext cx="75477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2BC106-CFC2-4D47-B795-2809ECCC0013}"/>
              </a:ext>
            </a:extLst>
          </p:cNvPr>
          <p:cNvCxnSpPr>
            <a:stCxn id="9" idx="3"/>
          </p:cNvCxnSpPr>
          <p:nvPr/>
        </p:nvCxnSpPr>
        <p:spPr>
          <a:xfrm>
            <a:off x="2171699" y="5057091"/>
            <a:ext cx="1362076" cy="777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AD672B-A4B8-42C2-BF57-BB9FD9DDD51A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220075" y="2680391"/>
            <a:ext cx="1800225" cy="3029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3B92DC-B6A7-4F33-858D-09BE4ACF9D1C}"/>
              </a:ext>
            </a:extLst>
          </p:cNvPr>
          <p:cNvSpPr txBox="1"/>
          <p:nvPr/>
        </p:nvSpPr>
        <p:spPr>
          <a:xfrm>
            <a:off x="485773" y="2334142"/>
            <a:ext cx="1685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100% width footer resizes with window width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D8C586-C9BA-4416-B07C-7A8694B1C57F}"/>
              </a:ext>
            </a:extLst>
          </p:cNvPr>
          <p:cNvSpPr txBox="1"/>
          <p:nvPr/>
        </p:nvSpPr>
        <p:spPr>
          <a:xfrm>
            <a:off x="485773" y="3434666"/>
            <a:ext cx="1685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Footer is sticky and shows at the bottom of the home page only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6CC1235B-B384-4C6F-BA5E-6ABAAB54A111}"/>
              </a:ext>
            </a:extLst>
          </p:cNvPr>
          <p:cNvSpPr/>
          <p:nvPr/>
        </p:nvSpPr>
        <p:spPr>
          <a:xfrm>
            <a:off x="2057399" y="5670871"/>
            <a:ext cx="533400" cy="5060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17C0D-D044-4323-AC3D-AC53964A3794}"/>
              </a:ext>
            </a:extLst>
          </p:cNvPr>
          <p:cNvSpPr txBox="1"/>
          <p:nvPr/>
        </p:nvSpPr>
        <p:spPr>
          <a:xfrm>
            <a:off x="485773" y="5530632"/>
            <a:ext cx="1685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Footer ‘scrolls’ up gradually to full height on loading the page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7208FC-3AB2-479A-A8B6-FCE1C1A28686}"/>
              </a:ext>
            </a:extLst>
          </p:cNvPr>
          <p:cNvSpPr/>
          <p:nvPr/>
        </p:nvSpPr>
        <p:spPr>
          <a:xfrm>
            <a:off x="9688912" y="5489897"/>
            <a:ext cx="180975" cy="18097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90908A-B9B9-4ED0-87F6-A1722BA96A14}"/>
              </a:ext>
            </a:extLst>
          </p:cNvPr>
          <p:cNvSpPr txBox="1"/>
          <p:nvPr/>
        </p:nvSpPr>
        <p:spPr>
          <a:xfrm>
            <a:off x="10020300" y="3754732"/>
            <a:ext cx="1800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White </a:t>
            </a:r>
            <a:r>
              <a:rPr lang="en-GB" sz="1100" dirty="0" err="1">
                <a:solidFill>
                  <a:srgbClr val="FF0000"/>
                </a:solidFill>
              </a:rPr>
              <a:t>keyline</a:t>
            </a:r>
            <a:r>
              <a:rPr lang="en-GB" sz="1100" dirty="0">
                <a:solidFill>
                  <a:srgbClr val="FF0000"/>
                </a:solidFill>
              </a:rPr>
              <a:t> separating from rest of page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22A578-E73B-4D8F-B54D-37FD9B7649E5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8943975" y="3970176"/>
            <a:ext cx="1076325" cy="1480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B95454D-8162-47DE-9DA9-6254B6C0D77E}"/>
              </a:ext>
            </a:extLst>
          </p:cNvPr>
          <p:cNvSpPr txBox="1"/>
          <p:nvPr/>
        </p:nvSpPr>
        <p:spPr>
          <a:xfrm>
            <a:off x="10020300" y="4959878"/>
            <a:ext cx="1800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Close button hides the banner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1189B41-756B-4CB4-8237-92DBF36800C1}"/>
              </a:ext>
            </a:extLst>
          </p:cNvPr>
          <p:cNvCxnSpPr>
            <a:stCxn id="28" idx="1"/>
            <a:endCxn id="5" idx="7"/>
          </p:cNvCxnSpPr>
          <p:nvPr/>
        </p:nvCxnSpPr>
        <p:spPr>
          <a:xfrm flipH="1">
            <a:off x="9843384" y="5175322"/>
            <a:ext cx="176916" cy="34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415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32335-77F3-40FA-AC33-DCCED029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1A69E-4067-441D-B90B-592A8111F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Link to sportsbook will need to be tracked to differentiate it from the navigation.</a:t>
            </a:r>
          </a:p>
          <a:p>
            <a:r>
              <a:rPr lang="en-GB" dirty="0"/>
              <a:t>Bet slips should not be triggered on the home page</a:t>
            </a:r>
          </a:p>
          <a:p>
            <a:r>
              <a:rPr lang="en-GB" dirty="0"/>
              <a:t>The </a:t>
            </a:r>
            <a:r>
              <a:rPr lang="en-GB" dirty="0" err="1"/>
              <a:t>kambi</a:t>
            </a:r>
            <a:r>
              <a:rPr lang="en-GB" dirty="0"/>
              <a:t> widget carries with it page performance issues. This will have to be considered in the final implementation once the concept is approved.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A9B31-9FF7-4ED0-B0CD-79A836894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DD5D86-33A9-45C0-81D6-2DD7A22A1AC9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3372235"/>
      </p:ext>
    </p:extLst>
  </p:cSld>
  <p:clrMapOvr>
    <a:masterClrMapping/>
  </p:clrMapOvr>
</p:sld>
</file>

<file path=ppt/theme/theme1.xml><?xml version="1.0" encoding="utf-8"?>
<a:theme xmlns:a="http://schemas.openxmlformats.org/drawingml/2006/main" name="Rank%20PowerPoint">
  <a:themeElements>
    <a:clrScheme name="Custom 20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5F86DC"/>
      </a:accent1>
      <a:accent2>
        <a:srgbClr val="CA17CC"/>
      </a:accent2>
      <a:accent3>
        <a:srgbClr val="5A8A7E"/>
      </a:accent3>
      <a:accent4>
        <a:srgbClr val="9131E7"/>
      </a:accent4>
      <a:accent5>
        <a:srgbClr val="AF955B"/>
      </a:accent5>
      <a:accent6>
        <a:srgbClr val="DA7A4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ef Template.pptx" id="{B55B7293-45BB-4C85-80C2-6EAF99E4F5A3}" vid="{6EF5D946-64DD-4BDD-9292-7192E7F1D6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Brief Template</Template>
  <TotalTime>353</TotalTime>
  <Words>506</Words>
  <Application>Microsoft Office PowerPoint</Application>
  <PresentationFormat>Widescreen</PresentationFormat>
  <Paragraphs>96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MS PGothic</vt:lpstr>
      <vt:lpstr>Arial</vt:lpstr>
      <vt:lpstr>Calibri</vt:lpstr>
      <vt:lpstr>Wingdings</vt:lpstr>
      <vt:lpstr>Rank%20PowerPoint</vt:lpstr>
      <vt:lpstr>PowerPoint Presentation</vt:lpstr>
      <vt:lpstr>Sportsbook HP Footer</vt:lpstr>
      <vt:lpstr>Insights</vt:lpstr>
      <vt:lpstr>Weekend Traffic to Football Page</vt:lpstr>
      <vt:lpstr>Minimum Uplift for Sportsbook Visits to be Significant</vt:lpstr>
      <vt:lpstr>Control - Desktop</vt:lpstr>
      <vt:lpstr>Desktop Variant (Full Width)</vt:lpstr>
      <vt:lpstr>Footer Details</vt:lpstr>
      <vt:lpstr>Other considerations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Thomas</dc:creator>
  <cp:lastModifiedBy>Ben Thomas</cp:lastModifiedBy>
  <cp:revision>25</cp:revision>
  <dcterms:created xsi:type="dcterms:W3CDTF">2017-10-31T10:57:34Z</dcterms:created>
  <dcterms:modified xsi:type="dcterms:W3CDTF">2017-11-17T13:54:56Z</dcterms:modified>
</cp:coreProperties>
</file>